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handoutMasterIdLst>
    <p:handoutMasterId r:id="rId15"/>
  </p:handoutMasterIdLst>
  <p:sldIdLst>
    <p:sldId id="256" r:id="rId2"/>
    <p:sldId id="261" r:id="rId3"/>
    <p:sldId id="262" r:id="rId4"/>
    <p:sldId id="263" r:id="rId5"/>
    <p:sldId id="264" r:id="rId6"/>
    <p:sldId id="265" r:id="rId7"/>
    <p:sldId id="266" r:id="rId8"/>
    <p:sldId id="268" r:id="rId9"/>
    <p:sldId id="269" r:id="rId10"/>
    <p:sldId id="270" r:id="rId11"/>
    <p:sldId id="271" r:id="rId12"/>
    <p:sldId id="272" r:id="rId13"/>
    <p:sldId id="267" r:id="rId14"/>
  </p:sldIdLst>
  <p:sldSz cx="9144000" cy="6858000" type="screen4x3"/>
  <p:notesSz cx="7007225" cy="9288463"/>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66" d="100"/>
          <a:sy n="66" d="100"/>
        </p:scale>
        <p:origin x="-1506"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8750" y="0"/>
            <a:ext cx="3036888" cy="465138"/>
          </a:xfrm>
          <a:prstGeom prst="rect">
            <a:avLst/>
          </a:prstGeom>
        </p:spPr>
        <p:txBody>
          <a:bodyPr vert="horz" lIns="91440" tIns="45720" rIns="91440" bIns="45720" rtlCol="0"/>
          <a:lstStyle>
            <a:lvl1pPr algn="r">
              <a:defRPr sz="1200"/>
            </a:lvl1pPr>
          </a:lstStyle>
          <a:p>
            <a:fld id="{F62079AF-2C39-45BC-9886-1DD1A402188F}" type="datetimeFigureOut">
              <a:rPr lang="en-US" smtClean="0"/>
              <a:t>6/5/2014</a:t>
            </a:fld>
            <a:endParaRPr lang="en-US"/>
          </a:p>
        </p:txBody>
      </p:sp>
      <p:sp>
        <p:nvSpPr>
          <p:cNvPr id="4" name="Footer Placeholder 3"/>
          <p:cNvSpPr>
            <a:spLocks noGrp="1"/>
          </p:cNvSpPr>
          <p:nvPr>
            <p:ph type="ftr" sz="quarter" idx="2"/>
          </p:nvPr>
        </p:nvSpPr>
        <p:spPr>
          <a:xfrm>
            <a:off x="0" y="8821738"/>
            <a:ext cx="3036888"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8750" y="8821738"/>
            <a:ext cx="3036888" cy="465137"/>
          </a:xfrm>
          <a:prstGeom prst="rect">
            <a:avLst/>
          </a:prstGeom>
        </p:spPr>
        <p:txBody>
          <a:bodyPr vert="horz" lIns="91440" tIns="45720" rIns="91440" bIns="45720" rtlCol="0" anchor="b"/>
          <a:lstStyle>
            <a:lvl1pPr algn="r">
              <a:defRPr sz="1200"/>
            </a:lvl1pPr>
          </a:lstStyle>
          <a:p>
            <a:fld id="{335EA7A3-AF7B-4DED-8491-94A2796CC63A}" type="slidenum">
              <a:rPr lang="en-US" smtClean="0"/>
              <a:t>‹#›</a:t>
            </a:fld>
            <a:endParaRPr lang="en-US"/>
          </a:p>
        </p:txBody>
      </p:sp>
    </p:spTree>
    <p:extLst>
      <p:ext uri="{BB962C8B-B14F-4D97-AF65-F5344CB8AC3E}">
        <p14:creationId xmlns:p14="http://schemas.microsoft.com/office/powerpoint/2010/main" val="11584681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0962"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0963"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9938"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39939"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48130"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8131"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1986"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1987"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22C3509-9DAE-47F1-8E8D-6FB4AD1B7957}" type="datetimeFigureOut">
              <a:rPr lang="en-US"/>
              <a:pPr>
                <a:defRPr/>
              </a:pPr>
              <a:t>6/5/2014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93B271-2F8F-4182-B985-AEC188BA80F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BD3511FB-29A4-4C02-96D2-AFB1B4F28A75}" type="datetimeFigureOut">
              <a:rPr lang="en-US"/>
              <a:pPr>
                <a:defRPr/>
              </a:pPr>
              <a:t>6/5/2014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50B811-A472-45AE-9B07-B9FFF9E7951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D123D8E1-CB10-4C4F-A6DE-DB32DE6B39E5}" type="datetimeFigureOut">
              <a:rPr lang="en-US"/>
              <a:pPr>
                <a:defRPr/>
              </a:pPr>
              <a:t>6/5/2014</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E0AF7CD6-8A18-4AA5-949E-32C2F7F793C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6"/>
          </p:nvPr>
        </p:nvSpPr>
        <p:spPr/>
        <p:txBody>
          <a:bodyPr/>
          <a:lstStyle>
            <a:lvl1pPr>
              <a:defRPr/>
            </a:lvl1pPr>
          </a:lstStyle>
          <a:p>
            <a:pPr>
              <a:defRPr/>
            </a:pPr>
            <a:fld id="{BEF790CC-7244-468D-A149-C7151885A700}" type="datetimeFigureOut">
              <a:rPr lang="en-US"/>
              <a:pPr>
                <a:defRPr/>
              </a:pPr>
              <a:t>6/5/2014</a:t>
            </a:fld>
            <a:endParaRPr lang="en-US" dirty="0"/>
          </a:p>
        </p:txBody>
      </p:sp>
      <p:sp>
        <p:nvSpPr>
          <p:cNvPr id="7" name="Footer Placeholder 4"/>
          <p:cNvSpPr>
            <a:spLocks noGrp="1"/>
          </p:cNvSpPr>
          <p:nvPr>
            <p:ph type="ftr" sz="quarter" idx="17"/>
          </p:nvPr>
        </p:nvSpPr>
        <p:spPr/>
        <p:txBody>
          <a:bodyPr/>
          <a:lstStyle>
            <a:lvl1pPr>
              <a:defRPr/>
            </a:lvl1pPr>
          </a:lstStyle>
          <a:p>
            <a:pPr>
              <a:defRPr/>
            </a:pPr>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4A3F6D4-540A-4EE2-9185-CFACEE5F9AD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E3648FD6-3164-4A29-AC66-77973FC0768A}" type="datetimeFigureOut">
              <a:rPr lang="en-US"/>
              <a:pPr>
                <a:defRPr/>
              </a:pPr>
              <a:t>6/5/2014</a:t>
            </a:fld>
            <a:endParaRPr lang="en-US" dirty="0"/>
          </a:p>
        </p:txBody>
      </p:sp>
      <p:sp>
        <p:nvSpPr>
          <p:cNvPr id="9" name="Footer Placeholder 4"/>
          <p:cNvSpPr>
            <a:spLocks noGrp="1"/>
          </p:cNvSpPr>
          <p:nvPr>
            <p:ph type="ftr" sz="quarter" idx="17"/>
          </p:nvPr>
        </p:nvSpPr>
        <p:spPr/>
        <p:txBody>
          <a:bodyPr/>
          <a:lstStyle>
            <a:lvl1pPr>
              <a:defRPr/>
            </a:lvl1pPr>
          </a:lstStyle>
          <a:p>
            <a:pPr>
              <a:defRPr/>
            </a:pPr>
            <a:endParaRPr lang="en-US" dirty="0"/>
          </a:p>
        </p:txBody>
      </p:sp>
      <p:sp>
        <p:nvSpPr>
          <p:cNvPr id="10" name="Slide Number Placeholder 5"/>
          <p:cNvSpPr>
            <a:spLocks noGrp="1"/>
          </p:cNvSpPr>
          <p:nvPr>
            <p:ph type="sldNum" sz="quarter" idx="18"/>
          </p:nvPr>
        </p:nvSpPr>
        <p:spPr/>
        <p:txBody>
          <a:bodyPr/>
          <a:lstStyle>
            <a:lvl1pPr>
              <a:defRPr/>
            </a:lvl1pPr>
          </a:lstStyle>
          <a:p>
            <a:pPr>
              <a:defRPr/>
            </a:pPr>
            <a:fld id="{5E960477-57A7-4C4D-A09E-FEF44EE7D10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09FD859E-C74B-4EAE-B0A1-3CB13126F407}" type="datetimeFigureOut">
              <a:rPr lang="en-US"/>
              <a:pPr>
                <a:defRPr/>
              </a:pPr>
              <a:t>6/5/2014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7B658C8-54AE-41A9-9F4A-AC6B55C03E9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FA2E54-F3FD-4F71-9F58-B3508A49AF70}" type="datetimeFigureOut">
              <a:rPr lang="en-US"/>
              <a:pPr>
                <a:defRPr/>
              </a:pPr>
              <a:t>6/5/2014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85B4639-6AAC-4276-882E-27ABAFB996E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45058"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5059"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322039-3B40-4B5E-A882-8B8DAF192012}" type="datetimeFigureOut">
              <a:rPr lang="en-US"/>
              <a:pPr>
                <a:defRPr/>
              </a:pPr>
              <a:t>6/5/2014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399673-1B80-47F1-A10C-148B258DCEF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2_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6F31EB4-667B-2D4D-9A89-9164E02400E3}" type="datetimeFigureOut">
              <a:rPr lang="en-US" smtClean="0"/>
              <a:t>6/5/2014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38DF85F5-FB5E-4F79-A561-97039C58DE01}" type="slidenum">
              <a:rPr lang="en-US" smtClean="0"/>
              <a:pPr/>
              <a:t>‹#›</a:t>
            </a:fld>
            <a:endParaRPr lang="en-US"/>
          </a:p>
        </p:txBody>
      </p:sp>
    </p:spTree>
    <p:extLst>
      <p:ext uri="{BB962C8B-B14F-4D97-AF65-F5344CB8AC3E}">
        <p14:creationId xmlns:p14="http://schemas.microsoft.com/office/powerpoint/2010/main" val="32777879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46082"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6083"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47106"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7107"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4034"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4035"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50178"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50179"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51203"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49154"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9155"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3010" name="Rectangle 2"/>
          <p:cNvSpPr>
            <a:spLocks noGrp="1"/>
          </p:cNvSpPr>
          <p:nvPr/>
        </p:nvSpPr>
        <p:spPr bwMode="auto">
          <a:xfrm>
            <a:off x="914400" y="503238"/>
            <a:ext cx="7313613" cy="868362"/>
          </a:xfrm>
          <a:prstGeom prst="rect">
            <a:avLst/>
          </a:prstGeom>
        </p:spPr>
        <p:txBody>
          <a:bodyPr anchor="ctr"/>
          <a:lstStyle/>
          <a:p>
            <a:pPr algn="ctr" defTabSz="914400"/>
            <a:endParaRPr lang="en-US" sz="4600" dirty="0">
              <a:latin typeface="Goudy Old Style" pitchFamily="18" charset="0"/>
            </a:endParaRPr>
          </a:p>
        </p:txBody>
      </p:sp>
      <p:sp>
        <p:nvSpPr>
          <p:cNvPr id="43011" name="Rectangle 3"/>
          <p:cNvSpPr>
            <a:spLocks noGrp="1"/>
          </p:cNvSpPr>
          <p:nvPr/>
        </p:nvSpPr>
        <p:spPr bwMode="auto">
          <a:xfrm>
            <a:off x="914400" y="1735138"/>
            <a:ext cx="7313613" cy="4056062"/>
          </a:xfrm>
          <a:prstGeom prst="rect">
            <a:avLst/>
          </a:prstGeom>
        </p:spPr>
        <p:txBody>
          <a:bodyPr/>
          <a:lstStyle/>
          <a:p>
            <a:pPr marL="463550" indent="-463550" defTabSz="914400">
              <a:spcBef>
                <a:spcPts val="2000"/>
              </a:spcBef>
              <a:buSzPct val="90000"/>
              <a:buFontTx/>
              <a:buChar char="•"/>
            </a:pPr>
            <a:endParaRPr lang="en-US" sz="2400" dirty="0">
              <a:latin typeface="Goudy Old Style"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solidFill>
                <a:latin typeface="Rockwell" pitchFamily="18" charset="0"/>
              </a:defRPr>
            </a:lvl1pPr>
          </a:lstStyle>
          <a:p>
            <a:pPr>
              <a:defRPr/>
            </a:pPr>
            <a:fld id="{8C8D042C-1068-4AC4-9ECC-2EAF4A07DF88}" type="datetimeFigureOut">
              <a:rPr lang="en-US"/>
              <a:pPr>
                <a:defRPr/>
              </a:pPr>
              <a:t>6/5/2014</a:t>
            </a:fld>
            <a:endParaRPr lang="en-US" dirty="0"/>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endParaRPr lang="en-US" dirty="0"/>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smtClean="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9BE9F0E4-AA31-4326-9311-2AEAFE52603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5" r:id="rId4"/>
    <p:sldLayoutId id="2147483712" r:id="rId5"/>
    <p:sldLayoutId id="2147483718" r:id="rId6"/>
    <p:sldLayoutId id="2147483719" r:id="rId7"/>
    <p:sldLayoutId id="2147483717" r:id="rId8"/>
    <p:sldLayoutId id="2147483711" r:id="rId9"/>
    <p:sldLayoutId id="2147483708" r:id="rId10"/>
    <p:sldLayoutId id="2147483716" r:id="rId11"/>
    <p:sldLayoutId id="2147483710" r:id="rId12"/>
    <p:sldLayoutId id="2147483727" r:id="rId13"/>
    <p:sldLayoutId id="2147483726" r:id="rId14"/>
    <p:sldLayoutId id="2147483725" r:id="rId15"/>
    <p:sldLayoutId id="2147483724" r:id="rId16"/>
    <p:sldLayoutId id="2147483723" r:id="rId17"/>
    <p:sldLayoutId id="2147483722" r:id="rId18"/>
    <p:sldLayoutId id="2147483721" r:id="rId19"/>
    <p:sldLayoutId id="2147483720" r:id="rId20"/>
    <p:sldLayoutId id="2147483728" r:id="rId21"/>
  </p:sldLayoutIdLst>
  <p:txStyles>
    <p:titleStyle>
      <a:lvl1pPr algn="ctr" rtl="0" fontAlgn="base">
        <a:spcBef>
          <a:spcPct val="0"/>
        </a:spcBef>
        <a:spcAft>
          <a:spcPct val="0"/>
        </a:spcAft>
        <a:defRPr sz="4600" kern="1200">
          <a:solidFill>
            <a:schemeClr val="tx1"/>
          </a:solidFill>
          <a:latin typeface="+mj-lt"/>
          <a:ea typeface="+mj-ea"/>
          <a:cs typeface="+mj-cs"/>
        </a:defRPr>
      </a:lvl1pPr>
      <a:lvl2pPr algn="ctr" rtl="0" fontAlgn="base">
        <a:spcBef>
          <a:spcPct val="0"/>
        </a:spcBef>
        <a:spcAft>
          <a:spcPct val="0"/>
        </a:spcAft>
        <a:defRPr sz="4600">
          <a:solidFill>
            <a:schemeClr val="tx1"/>
          </a:solidFill>
          <a:latin typeface="Goudy Old Style" pitchFamily="18" charset="0"/>
        </a:defRPr>
      </a:lvl2pPr>
      <a:lvl3pPr algn="ctr" rtl="0" fontAlgn="base">
        <a:spcBef>
          <a:spcPct val="0"/>
        </a:spcBef>
        <a:spcAft>
          <a:spcPct val="0"/>
        </a:spcAft>
        <a:defRPr sz="4600">
          <a:solidFill>
            <a:schemeClr val="tx1"/>
          </a:solidFill>
          <a:latin typeface="Goudy Old Style" pitchFamily="18" charset="0"/>
        </a:defRPr>
      </a:lvl3pPr>
      <a:lvl4pPr algn="ctr" rtl="0" fontAlgn="base">
        <a:spcBef>
          <a:spcPct val="0"/>
        </a:spcBef>
        <a:spcAft>
          <a:spcPct val="0"/>
        </a:spcAft>
        <a:defRPr sz="4600">
          <a:solidFill>
            <a:schemeClr val="tx1"/>
          </a:solidFill>
          <a:latin typeface="Goudy Old Style" pitchFamily="18" charset="0"/>
        </a:defRPr>
      </a:lvl4pPr>
      <a:lvl5pPr algn="ctr" rtl="0" fontAlgn="base">
        <a:spcBef>
          <a:spcPct val="0"/>
        </a:spcBef>
        <a:spcAft>
          <a:spcPct val="0"/>
        </a:spcAft>
        <a:defRPr sz="4600">
          <a:solidFill>
            <a:schemeClr val="tx1"/>
          </a:solidFill>
          <a:latin typeface="Goudy Old Style" pitchFamily="18" charset="0"/>
        </a:defRPr>
      </a:lvl5pPr>
      <a:lvl6pPr marL="457200" algn="ctr" rtl="0" fontAlgn="base">
        <a:spcBef>
          <a:spcPct val="0"/>
        </a:spcBef>
        <a:spcAft>
          <a:spcPct val="0"/>
        </a:spcAft>
        <a:defRPr sz="4600">
          <a:solidFill>
            <a:schemeClr val="tx1"/>
          </a:solidFill>
          <a:latin typeface="Goudy Old Style" pitchFamily="18" charset="0"/>
        </a:defRPr>
      </a:lvl6pPr>
      <a:lvl7pPr marL="914400" algn="ctr" rtl="0" fontAlgn="base">
        <a:spcBef>
          <a:spcPct val="0"/>
        </a:spcBef>
        <a:spcAft>
          <a:spcPct val="0"/>
        </a:spcAft>
        <a:defRPr sz="4600">
          <a:solidFill>
            <a:schemeClr val="tx1"/>
          </a:solidFill>
          <a:latin typeface="Goudy Old Style" pitchFamily="18" charset="0"/>
        </a:defRPr>
      </a:lvl7pPr>
      <a:lvl8pPr marL="1371600" algn="ctr" rtl="0" fontAlgn="base">
        <a:spcBef>
          <a:spcPct val="0"/>
        </a:spcBef>
        <a:spcAft>
          <a:spcPct val="0"/>
        </a:spcAft>
        <a:defRPr sz="4600">
          <a:solidFill>
            <a:schemeClr val="tx1"/>
          </a:solidFill>
          <a:latin typeface="Goudy Old Style" pitchFamily="18" charset="0"/>
        </a:defRPr>
      </a:lvl8pPr>
      <a:lvl9pPr marL="1828800" algn="ctr" rtl="0" fontAlgn="base">
        <a:spcBef>
          <a:spcPct val="0"/>
        </a:spcBef>
        <a:spcAft>
          <a:spcPct val="0"/>
        </a:spcAft>
        <a:defRPr sz="4600">
          <a:solidFill>
            <a:schemeClr val="tx1"/>
          </a:solidFill>
          <a:latin typeface="Goudy Old Style" pitchFamily="18" charset="0"/>
        </a:defRPr>
      </a:lvl9pPr>
    </p:titleStyle>
    <p:bodyStyle>
      <a:lvl1pPr marL="463550" indent="-463550" algn="l" rtl="0" fontAlgn="base">
        <a:spcBef>
          <a:spcPts val="2000"/>
        </a:spcBef>
        <a:spcAft>
          <a:spcPct val="0"/>
        </a:spcAft>
        <a:buSzPct val="90000"/>
        <a:buChar char="•"/>
        <a:defRPr sz="2400" kern="1200">
          <a:solidFill>
            <a:schemeClr val="tx1"/>
          </a:solidFill>
          <a:latin typeface="+mn-lt"/>
          <a:ea typeface="+mn-ea"/>
          <a:cs typeface="+mn-cs"/>
        </a:defRPr>
      </a:lvl1pPr>
      <a:lvl2pPr marL="914400" indent="-457200" algn="l" rtl="0" fontAlgn="base">
        <a:spcBef>
          <a:spcPts val="600"/>
        </a:spcBef>
        <a:spcAft>
          <a:spcPct val="0"/>
        </a:spcAft>
        <a:buSzPct val="90000"/>
        <a:buChar char="–"/>
        <a:defRPr sz="2200" kern="1200">
          <a:solidFill>
            <a:schemeClr val="tx1"/>
          </a:solidFill>
          <a:latin typeface="+mn-lt"/>
          <a:ea typeface="+mn-ea"/>
          <a:cs typeface="+mn-cs"/>
        </a:defRPr>
      </a:lvl2pPr>
      <a:lvl3pPr marL="1255713" indent="-341313" algn="l" rtl="0" fontAlgn="base">
        <a:spcBef>
          <a:spcPts val="600"/>
        </a:spcBef>
        <a:spcAft>
          <a:spcPct val="0"/>
        </a:spcAft>
        <a:buSzPct val="90000"/>
        <a:buChar char="•"/>
        <a:defRPr sz="2000" kern="1200">
          <a:solidFill>
            <a:schemeClr val="tx1"/>
          </a:solidFill>
          <a:latin typeface="+mn-lt"/>
          <a:ea typeface="+mn-ea"/>
          <a:cs typeface="+mn-cs"/>
        </a:defRPr>
      </a:lvl3pPr>
      <a:lvl4pPr marL="1597025" indent="-341313" algn="l" rtl="0" fontAlgn="base">
        <a:spcBef>
          <a:spcPts val="600"/>
        </a:spcBef>
        <a:spcAft>
          <a:spcPct val="0"/>
        </a:spcAft>
        <a:buSzPct val="90000"/>
        <a:buChar char="–"/>
        <a:defRPr kern="1200">
          <a:solidFill>
            <a:schemeClr val="tx1"/>
          </a:solidFill>
          <a:latin typeface="+mn-lt"/>
          <a:ea typeface="+mn-ea"/>
          <a:cs typeface="+mn-cs"/>
        </a:defRPr>
      </a:lvl4pPr>
      <a:lvl5pPr marL="1938338" indent="-341313" algn="l" rtl="0" fontAlgn="base">
        <a:spcBef>
          <a:spcPts val="600"/>
        </a:spcBef>
        <a:spcAft>
          <a:spcPct val="0"/>
        </a:spcAft>
        <a:buSzPct val="9000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idx="4294967295"/>
          </p:nvPr>
        </p:nvSpPr>
        <p:spPr bwMode="auto">
          <a:xfrm>
            <a:off x="428625" y="2667000"/>
            <a:ext cx="6477000" cy="2524125"/>
          </a:xfrm>
          <a:prstGeom prst="rect">
            <a:avLst/>
          </a:prstGeom>
          <a:solidFill>
            <a:srgbClr val="FFFFFF"/>
          </a:solidFill>
          <a:ln>
            <a:solidFill>
              <a:srgbClr val="000000"/>
            </a:solidFill>
            <a:miter lim="800000"/>
            <a:headEnd/>
            <a:tailEnd/>
          </a:ln>
        </p:spPr>
        <p:txBody>
          <a:bodyPr lIns="45720" tIns="0" rIns="45720" bIns="0" anchor="b"/>
          <a:lstStyle/>
          <a:p>
            <a:pPr>
              <a:lnSpc>
                <a:spcPts val="5000"/>
              </a:lnSpc>
            </a:pPr>
            <a:r>
              <a:rPr lang="en-US" sz="4400" dirty="0" smtClean="0"/>
              <a:t>Biography of Tahar Ben Jelloun</a:t>
            </a:r>
            <a:br>
              <a:rPr lang="en-US" sz="4400" dirty="0" smtClean="0"/>
            </a:br>
            <a:r>
              <a:rPr lang="en-US" sz="4400" dirty="0" smtClean="0"/>
              <a:t>and</a:t>
            </a:r>
            <a:br>
              <a:rPr lang="en-US" sz="4400" dirty="0" smtClean="0"/>
            </a:br>
            <a:r>
              <a:rPr lang="en-US" sz="4400" dirty="0" smtClean="0"/>
              <a:t>Morocco Snapshot</a:t>
            </a:r>
          </a:p>
        </p:txBody>
      </p:sp>
      <p:pic>
        <p:nvPicPr>
          <p:cNvPr id="22530" name="Picture 3" descr="DownloadedFile.jpeg"/>
          <p:cNvPicPr>
            <a:picLocks noChangeAspect="1"/>
          </p:cNvPicPr>
          <p:nvPr/>
        </p:nvPicPr>
        <p:blipFill>
          <a:blip r:embed="rId2"/>
          <a:srcRect/>
          <a:stretch>
            <a:fillRect/>
          </a:stretch>
        </p:blipFill>
        <p:spPr bwMode="auto">
          <a:xfrm>
            <a:off x="6938282" y="3657600"/>
            <a:ext cx="2181225" cy="27432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 y="152400"/>
            <a:ext cx="3048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Moroccan Culture</a:t>
            </a:r>
            <a:endParaRPr lang="en-US" dirty="0"/>
          </a:p>
        </p:txBody>
      </p:sp>
      <p:sp>
        <p:nvSpPr>
          <p:cNvPr id="3" name="Content Placeholder 2"/>
          <p:cNvSpPr>
            <a:spLocks noGrp="1"/>
          </p:cNvSpPr>
          <p:nvPr>
            <p:ph idx="1"/>
          </p:nvPr>
        </p:nvSpPr>
        <p:spPr>
          <a:xfrm>
            <a:off x="914400" y="1371600"/>
            <a:ext cx="7313613" cy="4800600"/>
          </a:xfrm>
        </p:spPr>
        <p:txBody>
          <a:bodyPr>
            <a:normAutofit/>
          </a:bodyPr>
          <a:lstStyle/>
          <a:p>
            <a:r>
              <a:rPr lang="en-US" dirty="0" smtClean="0"/>
              <a:t>  Situations unfamiliar to his audience may be difficult to relate to; therefore his stories may lose some legitimacy.  An obvious example is that of pretending that one’s daughter is a son in order to preserve one’s property and maintain one’s prestige.  Although this probably seems foreign to most, one could argue that the themes of gender identity and the way in which it relates to power and societal structure are pervasive throughout all cultures.  Not only does Ben </a:t>
            </a:r>
            <a:r>
              <a:rPr lang="en-US" dirty="0" err="1" smtClean="0"/>
              <a:t>Jelloun</a:t>
            </a:r>
            <a:r>
              <a:rPr lang="en-US" dirty="0" smtClean="0"/>
              <a:t> write about Moroccan situations that may be seen by others as nonsensical and/or uncivilized, but he openly criticizes them. </a:t>
            </a:r>
          </a:p>
          <a:p>
            <a:endParaRPr lang="en-US" dirty="0"/>
          </a:p>
        </p:txBody>
      </p:sp>
    </p:spTree>
    <p:extLst>
      <p:ext uri="{BB962C8B-B14F-4D97-AF65-F5344CB8AC3E}">
        <p14:creationId xmlns:p14="http://schemas.microsoft.com/office/powerpoint/2010/main" val="357167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Surrealism</a:t>
            </a:r>
            <a:endParaRPr lang="en-US" dirty="0"/>
          </a:p>
        </p:txBody>
      </p:sp>
      <p:sp>
        <p:nvSpPr>
          <p:cNvPr id="3" name="Content Placeholder 2"/>
          <p:cNvSpPr>
            <a:spLocks noGrp="1"/>
          </p:cNvSpPr>
          <p:nvPr>
            <p:ph idx="1"/>
          </p:nvPr>
        </p:nvSpPr>
        <p:spPr>
          <a:xfrm>
            <a:off x="914400" y="1371600"/>
            <a:ext cx="7313613" cy="4419600"/>
          </a:xfrm>
        </p:spPr>
        <p:txBody>
          <a:bodyPr>
            <a:normAutofit/>
          </a:bodyPr>
          <a:lstStyle/>
          <a:p>
            <a:r>
              <a:rPr lang="en-US" dirty="0" smtClean="0"/>
              <a:t> It has been said that Ben </a:t>
            </a:r>
            <a:r>
              <a:rPr lang="en-US" dirty="0" err="1" smtClean="0"/>
              <a:t>Jelloun</a:t>
            </a:r>
            <a:r>
              <a:rPr lang="en-US" dirty="0" smtClean="0"/>
              <a:t> is primarily a poet; therefore his writing style resembles that of a poet.  His work is concise yet full of poetic images and lyrical language.  Ben </a:t>
            </a:r>
            <a:r>
              <a:rPr lang="en-US" dirty="0" err="1" smtClean="0"/>
              <a:t>Jelloun</a:t>
            </a:r>
            <a:r>
              <a:rPr lang="en-US" dirty="0" smtClean="0"/>
              <a:t> is a story teller, but he also allows the reader to become involved in his magical world.  Dream-like states, hallucinations, and allusions to Andre Breton and the exquisite corpse each give Ben </a:t>
            </a:r>
            <a:r>
              <a:rPr lang="en-US" dirty="0" err="1" smtClean="0"/>
              <a:t>Jelloun’s</a:t>
            </a:r>
            <a:r>
              <a:rPr lang="en-US" dirty="0" smtClean="0"/>
              <a:t> work a magical intoxicated quality.  Unreliable narrators and different points of view of the same story add to the mystical atmosphere as well. </a:t>
            </a:r>
          </a:p>
          <a:p>
            <a:endParaRPr lang="en-US" dirty="0"/>
          </a:p>
        </p:txBody>
      </p:sp>
    </p:spTree>
    <p:extLst>
      <p:ext uri="{BB962C8B-B14F-4D97-AF65-F5344CB8AC3E}">
        <p14:creationId xmlns:p14="http://schemas.microsoft.com/office/powerpoint/2010/main" val="366941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Sexuality/Dysfunction</a:t>
            </a:r>
            <a:endParaRPr lang="en-US" dirty="0"/>
          </a:p>
        </p:txBody>
      </p:sp>
      <p:sp>
        <p:nvSpPr>
          <p:cNvPr id="3" name="Content Placeholder 2"/>
          <p:cNvSpPr>
            <a:spLocks noGrp="1"/>
          </p:cNvSpPr>
          <p:nvPr>
            <p:ph idx="1"/>
          </p:nvPr>
        </p:nvSpPr>
        <p:spPr/>
        <p:txBody>
          <a:bodyPr>
            <a:normAutofit/>
          </a:bodyPr>
          <a:lstStyle/>
          <a:p>
            <a:r>
              <a:rPr lang="en-US" dirty="0" smtClean="0"/>
              <a:t> </a:t>
            </a:r>
            <a:r>
              <a:rPr lang="en-US" sz="3200" dirty="0" smtClean="0"/>
              <a:t>Having received his doctorate for the relationship between sexuality and immigration into France of North African male workers, Ben </a:t>
            </a:r>
            <a:r>
              <a:rPr lang="en-US" sz="3200" dirty="0" err="1" smtClean="0"/>
              <a:t>Jelloun</a:t>
            </a:r>
            <a:r>
              <a:rPr lang="en-US" sz="3200" dirty="0" smtClean="0"/>
              <a:t> also is quite interested in sexuality and dysfunction.  The majority of his works have the protagonist suffering from some sort of dysfunction.</a:t>
            </a:r>
          </a:p>
          <a:p>
            <a:endParaRPr lang="en-US" dirty="0"/>
          </a:p>
        </p:txBody>
      </p:sp>
    </p:spTree>
    <p:extLst>
      <p:ext uri="{BB962C8B-B14F-4D97-AF65-F5344CB8AC3E}">
        <p14:creationId xmlns:p14="http://schemas.microsoft.com/office/powerpoint/2010/main" val="47638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a:t>"FOCUS on MOROCCO - General </a:t>
            </a:r>
            <a:r>
              <a:rPr lang="en-US" dirty="0" smtClean="0"/>
              <a:t>	Information</a:t>
            </a:r>
            <a:r>
              <a:rPr lang="en-US" dirty="0"/>
              <a:t>." </a:t>
            </a:r>
            <a:r>
              <a:rPr lang="en-US" i="1" dirty="0"/>
              <a:t>Focus Mediterranean Magazine </a:t>
            </a:r>
            <a:r>
              <a:rPr lang="en-US" i="1" dirty="0" smtClean="0"/>
              <a:t>	| </a:t>
            </a:r>
            <a:r>
              <a:rPr lang="en-US" i="1" dirty="0"/>
              <a:t>Mediterranean Culture | </a:t>
            </a:r>
            <a:r>
              <a:rPr lang="en-US" i="1" dirty="0" smtClean="0"/>
              <a:t>	Focusmm.com</a:t>
            </a:r>
            <a:r>
              <a:rPr lang="en-US" dirty="0"/>
              <a:t>. </a:t>
            </a:r>
            <a:r>
              <a:rPr lang="en-US" dirty="0" smtClean="0"/>
              <a:t>	Web</a:t>
            </a:r>
            <a:r>
              <a:rPr lang="en-US" dirty="0"/>
              <a:t>. 14 Aug. 2011. </a:t>
            </a:r>
            <a:r>
              <a:rPr lang="en-US" dirty="0" smtClean="0"/>
              <a:t>		&lt;</a:t>
            </a:r>
            <a:r>
              <a:rPr lang="en-US" dirty="0"/>
              <a:t>http://</a:t>
            </a:r>
            <a:r>
              <a:rPr lang="en-US" dirty="0" smtClean="0"/>
              <a:t>www.focusmm.com/morocco/mo_giam	n.htm&gt;.</a:t>
            </a:r>
          </a:p>
          <a:p>
            <a:r>
              <a:rPr lang="en-US" dirty="0"/>
              <a:t>"Jelloun." </a:t>
            </a:r>
            <a:r>
              <a:rPr lang="en-US" i="1" dirty="0"/>
              <a:t>Emory University---English Department </a:t>
            </a:r>
            <a:r>
              <a:rPr lang="en-US" i="1" dirty="0" smtClean="0"/>
              <a:t>	"</a:t>
            </a:r>
            <a:r>
              <a:rPr lang="en-US" i="1" dirty="0"/>
              <a:t>Where Courageous Inquiry </a:t>
            </a:r>
            <a:r>
              <a:rPr lang="en-US" i="1" dirty="0" smtClean="0"/>
              <a:t>Leads“ </a:t>
            </a:r>
            <a:r>
              <a:rPr lang="en-US" dirty="0" smtClean="0"/>
              <a:t>Web</a:t>
            </a:r>
            <a:r>
              <a:rPr lang="en-US" dirty="0"/>
              <a:t>. 14 </a:t>
            </a:r>
            <a:r>
              <a:rPr lang="en-US" dirty="0" smtClean="0"/>
              <a:t>	Aug</a:t>
            </a:r>
            <a:r>
              <a:rPr lang="en-US" dirty="0"/>
              <a:t>. 2011. </a:t>
            </a:r>
            <a:r>
              <a:rPr lang="en-US" dirty="0" smtClean="0"/>
              <a:t>	&lt;</a:t>
            </a:r>
            <a:r>
              <a:rPr lang="en-US" dirty="0"/>
              <a:t>http://english.emory.edu/Bahri/Jelloun.html&gt;.</a:t>
            </a:r>
          </a:p>
        </p:txBody>
      </p:sp>
    </p:spTree>
    <p:extLst>
      <p:ext uri="{BB962C8B-B14F-4D97-AF65-F5344CB8AC3E}">
        <p14:creationId xmlns:p14="http://schemas.microsoft.com/office/powerpoint/2010/main" val="285119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Sand Child </a:t>
            </a:r>
            <a:r>
              <a:rPr lang="en-US" dirty="0" smtClean="0"/>
              <a:t>Themes</a:t>
            </a:r>
            <a:endParaRPr lang="en-US" i="1" dirty="0"/>
          </a:p>
        </p:txBody>
      </p:sp>
      <p:sp>
        <p:nvSpPr>
          <p:cNvPr id="3" name="Content Placeholder 2"/>
          <p:cNvSpPr>
            <a:spLocks noGrp="1"/>
          </p:cNvSpPr>
          <p:nvPr>
            <p:ph idx="1"/>
          </p:nvPr>
        </p:nvSpPr>
        <p:spPr/>
        <p:txBody>
          <a:bodyPr/>
          <a:lstStyle/>
          <a:p>
            <a:r>
              <a:rPr lang="en-US" dirty="0" smtClean="0"/>
              <a:t>Surrealism</a:t>
            </a:r>
          </a:p>
          <a:p>
            <a:pPr lvl="1"/>
            <a:r>
              <a:rPr lang="en-US" dirty="0" smtClean="0"/>
              <a:t>Poetic, lyrical language</a:t>
            </a:r>
          </a:p>
          <a:p>
            <a:pPr lvl="1"/>
            <a:r>
              <a:rPr lang="en-US" dirty="0" smtClean="0"/>
              <a:t>Unreliable narrators</a:t>
            </a:r>
          </a:p>
          <a:p>
            <a:r>
              <a:rPr lang="en-US" dirty="0" smtClean="0"/>
              <a:t>Gender</a:t>
            </a:r>
          </a:p>
          <a:p>
            <a:r>
              <a:rPr lang="en-US" dirty="0" smtClean="0"/>
              <a:t>Sexuality/Dysfunction</a:t>
            </a:r>
          </a:p>
          <a:p>
            <a:r>
              <a:rPr lang="en-US" dirty="0" smtClean="0"/>
              <a:t>Oral Tradition</a:t>
            </a:r>
          </a:p>
          <a:p>
            <a:pPr lvl="1"/>
            <a:r>
              <a:rPr lang="en-US" dirty="0" smtClean="0"/>
              <a:t>Importance of storytelling</a:t>
            </a:r>
          </a:p>
          <a:p>
            <a:pPr lvl="1"/>
            <a:r>
              <a:rPr lang="en-US" smtClean="0"/>
              <a:t>Multiply storytellers</a:t>
            </a:r>
            <a:endParaRPr lang="en-US" dirty="0"/>
          </a:p>
        </p:txBody>
      </p:sp>
      <p:pic>
        <p:nvPicPr>
          <p:cNvPr id="4" name="Picture 5" descr="200px-Tahar_Ben_Jelloun_The_Sand_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400"/>
            <a:ext cx="2889250" cy="431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21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Morocco</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3799997" cy="405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africa_pol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8830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Language</a:t>
            </a:r>
            <a:endParaRPr lang="en-US" dirty="0"/>
          </a:p>
        </p:txBody>
      </p:sp>
      <p:sp>
        <p:nvSpPr>
          <p:cNvPr id="3" name="Content Placeholder 2"/>
          <p:cNvSpPr>
            <a:spLocks noGrp="1"/>
          </p:cNvSpPr>
          <p:nvPr>
            <p:ph idx="1"/>
          </p:nvPr>
        </p:nvSpPr>
        <p:spPr/>
        <p:txBody>
          <a:bodyPr/>
          <a:lstStyle/>
          <a:p>
            <a:r>
              <a:rPr lang="en-US" dirty="0" smtClean="0"/>
              <a:t>Arabic</a:t>
            </a:r>
          </a:p>
          <a:p>
            <a:r>
              <a:rPr lang="en-US" dirty="0" smtClean="0"/>
              <a:t>French</a:t>
            </a:r>
          </a:p>
          <a:p>
            <a:r>
              <a:rPr lang="en-US" dirty="0" smtClean="0"/>
              <a:t>Derija</a:t>
            </a:r>
            <a:endParaRPr lang="en-US" dirty="0"/>
          </a:p>
        </p:txBody>
      </p:sp>
      <p:pic>
        <p:nvPicPr>
          <p:cNvPr id="4" name="Picture 5" descr="women-in-moro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95400"/>
            <a:ext cx="342900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morocco3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4038600" cy="20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3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Moroccan Tradition</a:t>
            </a:r>
            <a:endParaRPr lang="en-US" dirty="0"/>
          </a:p>
        </p:txBody>
      </p:sp>
      <p:sp>
        <p:nvSpPr>
          <p:cNvPr id="3" name="Content Placeholder 2"/>
          <p:cNvSpPr>
            <a:spLocks noGrp="1"/>
          </p:cNvSpPr>
          <p:nvPr>
            <p:ph idx="1"/>
          </p:nvPr>
        </p:nvSpPr>
        <p:spPr/>
        <p:txBody>
          <a:bodyPr/>
          <a:lstStyle/>
          <a:p>
            <a:r>
              <a:rPr lang="en-US" dirty="0" smtClean="0"/>
              <a:t>Greetings</a:t>
            </a:r>
          </a:p>
          <a:p>
            <a:pPr lvl="1"/>
            <a:r>
              <a:rPr lang="en-US" dirty="0" smtClean="0"/>
              <a:t>Shaking hands</a:t>
            </a:r>
          </a:p>
          <a:p>
            <a:r>
              <a:rPr lang="en-US" dirty="0" smtClean="0"/>
              <a:t>Gestures</a:t>
            </a:r>
          </a:p>
          <a:p>
            <a:pPr lvl="1"/>
            <a:r>
              <a:rPr lang="en-US" dirty="0" smtClean="0"/>
              <a:t>Pointing</a:t>
            </a:r>
          </a:p>
          <a:p>
            <a:pPr lvl="1"/>
            <a:r>
              <a:rPr lang="en-US" dirty="0" smtClean="0"/>
              <a:t>Eating</a:t>
            </a:r>
          </a:p>
          <a:p>
            <a:pPr lvl="1"/>
            <a:r>
              <a:rPr lang="en-US" dirty="0" smtClean="0"/>
              <a:t>Crossing legs</a:t>
            </a:r>
          </a:p>
          <a:p>
            <a:r>
              <a:rPr lang="en-US" dirty="0" smtClean="0"/>
              <a:t>Dating and Marriage </a:t>
            </a:r>
          </a:p>
          <a:p>
            <a:r>
              <a:rPr lang="en-US" dirty="0" smtClean="0"/>
              <a:t>Inheritance Law</a:t>
            </a:r>
          </a:p>
          <a:p>
            <a:r>
              <a:rPr lang="en-US" dirty="0" smtClean="0"/>
              <a:t>Role of Women</a:t>
            </a:r>
          </a:p>
          <a:p>
            <a:pPr lvl="1"/>
            <a:endParaRPr lang="en-US" dirty="0" smtClean="0"/>
          </a:p>
        </p:txBody>
      </p:sp>
      <p:pic>
        <p:nvPicPr>
          <p:cNvPr id="4" name="Picture 5" descr="story-teller-at-djemaa-el-fna-marrakesh-morocco-north-africa-africa_36405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590800"/>
            <a:ext cx="405765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p:txBody>
          <a:bodyPr/>
          <a:lstStyle/>
          <a:p>
            <a:r>
              <a:rPr lang="en-US" dirty="0" smtClean="0"/>
              <a:t>Islamic, Democratic, Social Constitutional Monarchy</a:t>
            </a:r>
          </a:p>
          <a:p>
            <a:r>
              <a:rPr lang="en-US" dirty="0" smtClean="0"/>
              <a:t>International and Regional Organizations</a:t>
            </a:r>
          </a:p>
          <a:p>
            <a:r>
              <a:rPr lang="en-US" dirty="0" smtClean="0"/>
              <a:t>Constitution</a:t>
            </a:r>
          </a:p>
          <a:p>
            <a:pPr lvl="1"/>
            <a:r>
              <a:rPr lang="en-US" dirty="0" smtClean="0"/>
              <a:t>Equal Rights to education and employment</a:t>
            </a:r>
          </a:p>
          <a:p>
            <a:pPr lvl="1"/>
            <a:r>
              <a:rPr lang="en-US" dirty="0" smtClean="0"/>
              <a:t>Political parties</a:t>
            </a:r>
          </a:p>
          <a:p>
            <a:pPr lvl="1"/>
            <a:r>
              <a:rPr lang="en-US" dirty="0" smtClean="0"/>
              <a:t>Right to strike</a:t>
            </a:r>
            <a:endParaRPr lang="en-US" dirty="0"/>
          </a:p>
          <a:p>
            <a:r>
              <a:rPr lang="en-US" dirty="0" smtClean="0"/>
              <a:t>French Colonization</a:t>
            </a:r>
          </a:p>
        </p:txBody>
      </p:sp>
    </p:spTree>
    <p:extLst>
      <p:ext uri="{BB962C8B-B14F-4D97-AF65-F5344CB8AC3E}">
        <p14:creationId xmlns:p14="http://schemas.microsoft.com/office/powerpoint/2010/main" val="2447481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Oral: Discussion</a:t>
            </a:r>
            <a:endParaRPr lang="en-US" dirty="0"/>
          </a:p>
        </p:txBody>
      </p:sp>
      <p:sp>
        <p:nvSpPr>
          <p:cNvPr id="3" name="Content Placeholder 2"/>
          <p:cNvSpPr>
            <a:spLocks noGrp="1"/>
          </p:cNvSpPr>
          <p:nvPr>
            <p:ph idx="1"/>
          </p:nvPr>
        </p:nvSpPr>
        <p:spPr/>
        <p:txBody>
          <a:bodyPr/>
          <a:lstStyle/>
          <a:p>
            <a:r>
              <a:rPr lang="en-US" dirty="0" smtClean="0"/>
              <a:t>Topics</a:t>
            </a:r>
          </a:p>
          <a:p>
            <a:pPr lvl="1"/>
            <a:r>
              <a:rPr lang="en-US" dirty="0" smtClean="0"/>
              <a:t>Inheritance Law</a:t>
            </a:r>
          </a:p>
          <a:p>
            <a:pPr lvl="1"/>
            <a:r>
              <a:rPr lang="en-US" dirty="0" smtClean="0"/>
              <a:t>Moroccan Culture vs. American Culture</a:t>
            </a:r>
          </a:p>
          <a:p>
            <a:pPr lvl="1"/>
            <a:r>
              <a:rPr lang="en-US" dirty="0" smtClean="0"/>
              <a:t>Women in Morocco vs. Women in Western Society</a:t>
            </a:r>
          </a:p>
          <a:p>
            <a:pPr lvl="1"/>
            <a:r>
              <a:rPr lang="en-US" dirty="0" smtClean="0"/>
              <a:t>Time Period and Place: Post-Colonial Morocco</a:t>
            </a:r>
          </a:p>
          <a:p>
            <a:pPr lvl="1"/>
            <a:r>
              <a:rPr lang="en-US" dirty="0" smtClean="0"/>
              <a:t>Predictions for Book</a:t>
            </a:r>
          </a:p>
          <a:p>
            <a:pPr lvl="2"/>
            <a:endParaRPr lang="en-US" dirty="0" smtClean="0"/>
          </a:p>
          <a:p>
            <a:pPr lvl="1"/>
            <a:endParaRPr lang="en-US" dirty="0" smtClean="0"/>
          </a:p>
          <a:p>
            <a:pPr lvl="1"/>
            <a:endParaRPr lang="en-US" dirty="0"/>
          </a:p>
        </p:txBody>
      </p:sp>
      <p:pic>
        <p:nvPicPr>
          <p:cNvPr id="3074" name="Picture 2" descr="http://getmorocco.com/wp-content/uploads/wpp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113" y="4191000"/>
            <a:ext cx="3009900" cy="240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9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514600"/>
            <a:ext cx="6477000" cy="2523744"/>
          </a:xfrm>
        </p:spPr>
        <p:txBody>
          <a:bodyPr/>
          <a:lstStyle/>
          <a:p>
            <a:pPr algn="ctr"/>
            <a:r>
              <a:rPr lang="en-US" sz="6000" dirty="0" smtClean="0"/>
              <a:t>Biography of </a:t>
            </a:r>
            <a:r>
              <a:rPr lang="en-US" sz="6000" dirty="0" err="1" smtClean="0"/>
              <a:t>Tahar</a:t>
            </a:r>
            <a:r>
              <a:rPr lang="en-US" sz="6000" dirty="0" smtClean="0"/>
              <a:t> Ben </a:t>
            </a:r>
            <a:r>
              <a:rPr lang="en-US" sz="6000" dirty="0" err="1" smtClean="0"/>
              <a:t>Jelloun</a:t>
            </a:r>
            <a:endParaRPr lang="en-US" sz="6000" dirty="0"/>
          </a:p>
        </p:txBody>
      </p:sp>
      <p:pic>
        <p:nvPicPr>
          <p:cNvPr id="4" name="Picture 3" descr="DownloadedFile.jpeg"/>
          <p:cNvPicPr>
            <a:picLocks noChangeAspect="1"/>
          </p:cNvPicPr>
          <p:nvPr/>
        </p:nvPicPr>
        <p:blipFill>
          <a:blip r:embed="rId2"/>
          <a:stretch>
            <a:fillRect/>
          </a:stretch>
        </p:blipFill>
        <p:spPr>
          <a:xfrm>
            <a:off x="3962400" y="762000"/>
            <a:ext cx="2180493" cy="2743200"/>
          </a:xfrm>
          <a:prstGeom prst="rect">
            <a:avLst/>
          </a:prstGeom>
        </p:spPr>
      </p:pic>
    </p:spTree>
    <p:extLst>
      <p:ext uri="{BB962C8B-B14F-4D97-AF65-F5344CB8AC3E}">
        <p14:creationId xmlns:p14="http://schemas.microsoft.com/office/powerpoint/2010/main" val="117018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Years &amp; Education</a:t>
            </a:r>
            <a:endParaRPr lang="en-US" dirty="0"/>
          </a:p>
        </p:txBody>
      </p:sp>
      <p:sp>
        <p:nvSpPr>
          <p:cNvPr id="3" name="Content Placeholder 2"/>
          <p:cNvSpPr>
            <a:spLocks noGrp="1"/>
          </p:cNvSpPr>
          <p:nvPr>
            <p:ph idx="1"/>
          </p:nvPr>
        </p:nvSpPr>
        <p:spPr/>
        <p:txBody>
          <a:bodyPr/>
          <a:lstStyle/>
          <a:p>
            <a:r>
              <a:rPr lang="en-US" sz="3200" dirty="0" smtClean="0"/>
              <a:t>Born in Fez, Morocco in 1944</a:t>
            </a:r>
          </a:p>
          <a:p>
            <a:r>
              <a:rPr lang="en-US" sz="3200" dirty="0" smtClean="0"/>
              <a:t>Attended University in Morocco and completed a bachelors in 1971.</a:t>
            </a:r>
          </a:p>
          <a:p>
            <a:r>
              <a:rPr lang="en-US" sz="3200" dirty="0" smtClean="0"/>
              <a:t>Immigrated to France in 1971 and studied at the University of Paris.  Earned a PhD in Psychiatric Social Work in 1975</a:t>
            </a:r>
          </a:p>
          <a:p>
            <a:endParaRPr lang="en-US" dirty="0"/>
          </a:p>
        </p:txBody>
      </p:sp>
    </p:spTree>
    <p:extLst>
      <p:ext uri="{BB962C8B-B14F-4D97-AF65-F5344CB8AC3E}">
        <p14:creationId xmlns:p14="http://schemas.microsoft.com/office/powerpoint/2010/main" val="113718884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132</TotalTime>
  <Words>168</Words>
  <Application>Microsoft Office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Inkwell</vt:lpstr>
      <vt:lpstr>Biography of Tahar Ben Jelloun and Morocco Snapshot</vt:lpstr>
      <vt:lpstr>The Sand Child Themes</vt:lpstr>
      <vt:lpstr>Morocco</vt:lpstr>
      <vt:lpstr>Language</vt:lpstr>
      <vt:lpstr>Moroccan Tradition</vt:lpstr>
      <vt:lpstr>Politics</vt:lpstr>
      <vt:lpstr>Interactive Oral: Discussion</vt:lpstr>
      <vt:lpstr>Biography of Tahar Ben Jelloun</vt:lpstr>
      <vt:lpstr>Early Years &amp; Education</vt:lpstr>
      <vt:lpstr>Moroccan Culture</vt:lpstr>
      <vt:lpstr>Surrealism</vt:lpstr>
      <vt:lpstr>Sexuality/Dysfunction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Biography of Tahar Ben Jelloun</dc:title>
  <dc:creator>Carrie Baker</dc:creator>
  <cp:lastModifiedBy>Windows User</cp:lastModifiedBy>
  <cp:revision>21</cp:revision>
  <dcterms:created xsi:type="dcterms:W3CDTF">2011-07-03T15:58:53Z</dcterms:created>
  <dcterms:modified xsi:type="dcterms:W3CDTF">2014-06-05T16:09:21Z</dcterms:modified>
</cp:coreProperties>
</file>